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</p:sldMasterIdLst>
  <p:notesMasterIdLst>
    <p:notesMasterId r:id="rId30"/>
  </p:notesMasterIdLst>
  <p:sldIdLst>
    <p:sldId id="273" r:id="rId3"/>
    <p:sldId id="258" r:id="rId4"/>
    <p:sldId id="259" r:id="rId5"/>
    <p:sldId id="325" r:id="rId6"/>
    <p:sldId id="330" r:id="rId7"/>
    <p:sldId id="331" r:id="rId8"/>
    <p:sldId id="332" r:id="rId9"/>
    <p:sldId id="343" r:id="rId10"/>
    <p:sldId id="344" r:id="rId11"/>
    <p:sldId id="345" r:id="rId12"/>
    <p:sldId id="342" r:id="rId13"/>
    <p:sldId id="346" r:id="rId14"/>
    <p:sldId id="350" r:id="rId15"/>
    <p:sldId id="260" r:id="rId16"/>
    <p:sldId id="347" r:id="rId17"/>
    <p:sldId id="348" r:id="rId18"/>
    <p:sldId id="349" r:id="rId19"/>
    <p:sldId id="299" r:id="rId20"/>
    <p:sldId id="296" r:id="rId21"/>
    <p:sldId id="354" r:id="rId22"/>
    <p:sldId id="353" r:id="rId23"/>
    <p:sldId id="355" r:id="rId24"/>
    <p:sldId id="351" r:id="rId25"/>
    <p:sldId id="352" r:id="rId26"/>
    <p:sldId id="306" r:id="rId27"/>
    <p:sldId id="356" r:id="rId28"/>
    <p:sldId id="274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8090"/>
    <a:srgbClr val="EFF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42" autoAdjust="0"/>
    <p:restoredTop sz="87835" autoAdjust="0"/>
  </p:normalViewPr>
  <p:slideViewPr>
    <p:cSldViewPr snapToGrid="0">
      <p:cViewPr varScale="1">
        <p:scale>
          <a:sx n="87" d="100"/>
          <a:sy n="87" d="100"/>
        </p:scale>
        <p:origin x="60" y="2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774DC2-EABB-4A03-9FE2-BB1F7464352D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0C13C-621E-4E39-B537-18E866C63E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49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0C13C-621E-4E39-B537-18E866C63E5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966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0C13C-621E-4E39-B537-18E866C63E5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879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0C13C-621E-4E39-B537-18E866C63E5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786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0C13C-621E-4E39-B537-18E866C63E5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487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0C13C-621E-4E39-B537-18E866C63E5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792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这里能看到索引还有一些不完善的地方，比如标点符号也会加进去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0C13C-621E-4E39-B537-18E866C63E5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783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0C13C-621E-4E39-B537-18E866C63E5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435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 userDrawn="1"/>
        </p:nvSpPr>
        <p:spPr>
          <a:xfrm rot="16200000">
            <a:off x="8559799" y="3225799"/>
            <a:ext cx="3632201" cy="363220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5400000">
            <a:off x="-2" y="-1"/>
            <a:ext cx="3632201" cy="363220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598547" y="562838"/>
            <a:ext cx="15101090" cy="5732323"/>
            <a:chOff x="-1598547" y="562838"/>
            <a:chExt cx="15101090" cy="5732323"/>
          </a:xfrm>
        </p:grpSpPr>
        <p:pic>
          <p:nvPicPr>
            <p:cNvPr id="18" name="稻壳儿搜索【幻雨工作室】_3"/>
            <p:cNvPicPr>
              <a:picLocks noChangeAspect="1"/>
            </p:cNvPicPr>
            <p:nvPr userDrawn="1"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375453" y="562838"/>
              <a:ext cx="2127090" cy="5732321"/>
            </a:xfrm>
            <a:prstGeom prst="rect">
              <a:avLst/>
            </a:prstGeom>
          </p:spPr>
        </p:pic>
        <p:pic>
          <p:nvPicPr>
            <p:cNvPr id="19" name="稻壳儿搜索【幻雨工作室】_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98547" y="562838"/>
              <a:ext cx="2292371" cy="5732321"/>
            </a:xfrm>
            <a:prstGeom prst="rect">
              <a:avLst/>
            </a:prstGeom>
          </p:spPr>
        </p:pic>
        <p:sp>
          <p:nvSpPr>
            <p:cNvPr id="20" name="稻壳儿搜索【幻雨工作室】_5"/>
            <p:cNvSpPr/>
            <p:nvPr userDrawn="1"/>
          </p:nvSpPr>
          <p:spPr>
            <a:xfrm>
              <a:off x="682172" y="562840"/>
              <a:ext cx="10827656" cy="5732321"/>
            </a:xfrm>
            <a:prstGeom prst="rect">
              <a:avLst/>
            </a:prstGeom>
            <a:solidFill>
              <a:schemeClr val="bg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rot="16200000">
            <a:off x="8559799" y="3225799"/>
            <a:ext cx="3632201" cy="363220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5"/>
          <p:cNvSpPr/>
          <p:nvPr userDrawn="1"/>
        </p:nvSpPr>
        <p:spPr>
          <a:xfrm rot="5400000">
            <a:off x="-2" y="-1"/>
            <a:ext cx="3632201" cy="363220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稻壳儿搜索【幻雨工作室】_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40735" y="214744"/>
            <a:ext cx="2127090" cy="6428510"/>
          </a:xfrm>
          <a:prstGeom prst="rect">
            <a:avLst/>
          </a:prstGeom>
        </p:spPr>
      </p:pic>
      <p:pic>
        <p:nvPicPr>
          <p:cNvPr id="16" name="稻壳儿搜索【幻雨工作室】_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4172" y="214744"/>
            <a:ext cx="2292371" cy="6428510"/>
          </a:xfrm>
          <a:prstGeom prst="rect">
            <a:avLst/>
          </a:prstGeom>
        </p:spPr>
      </p:pic>
      <p:sp>
        <p:nvSpPr>
          <p:cNvPr id="17" name="稻壳儿搜索【幻雨工作室】_5"/>
          <p:cNvSpPr/>
          <p:nvPr userDrawn="1"/>
        </p:nvSpPr>
        <p:spPr>
          <a:xfrm>
            <a:off x="331561" y="214745"/>
            <a:ext cx="11528878" cy="6428510"/>
          </a:xfrm>
          <a:prstGeom prst="rect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 userDrawn="1"/>
        </p:nvSpPr>
        <p:spPr>
          <a:xfrm rot="16200000">
            <a:off x="8559799" y="3225799"/>
            <a:ext cx="3632201" cy="363220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5400000">
            <a:off x="-2" y="-1"/>
            <a:ext cx="3632201" cy="363220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598547" y="562838"/>
            <a:ext cx="15101090" cy="5732323"/>
            <a:chOff x="-1598547" y="562838"/>
            <a:chExt cx="15101090" cy="5732323"/>
          </a:xfrm>
        </p:grpSpPr>
        <p:pic>
          <p:nvPicPr>
            <p:cNvPr id="18" name="稻壳儿搜索【幻雨工作室】_3"/>
            <p:cNvPicPr>
              <a:picLocks noChangeAspect="1"/>
            </p:cNvPicPr>
            <p:nvPr userDrawn="1"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375453" y="562838"/>
              <a:ext cx="2127090" cy="5732321"/>
            </a:xfrm>
            <a:prstGeom prst="rect">
              <a:avLst/>
            </a:prstGeom>
          </p:spPr>
        </p:pic>
        <p:pic>
          <p:nvPicPr>
            <p:cNvPr id="19" name="稻壳儿搜索【幻雨工作室】_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98547" y="562838"/>
              <a:ext cx="2292371" cy="5732321"/>
            </a:xfrm>
            <a:prstGeom prst="rect">
              <a:avLst/>
            </a:prstGeom>
          </p:spPr>
        </p:pic>
        <p:sp>
          <p:nvSpPr>
            <p:cNvPr id="20" name="稻壳儿搜索【幻雨工作室】_5"/>
            <p:cNvSpPr/>
            <p:nvPr userDrawn="1"/>
          </p:nvSpPr>
          <p:spPr>
            <a:xfrm>
              <a:off x="682172" y="562840"/>
              <a:ext cx="10827656" cy="5732321"/>
            </a:xfrm>
            <a:prstGeom prst="rect">
              <a:avLst/>
            </a:prstGeom>
            <a:solidFill>
              <a:schemeClr val="bg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rot="16200000">
            <a:off x="8559799" y="3225799"/>
            <a:ext cx="3632201" cy="363220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5"/>
          <p:cNvSpPr/>
          <p:nvPr userDrawn="1"/>
        </p:nvSpPr>
        <p:spPr>
          <a:xfrm rot="5400000">
            <a:off x="-2" y="-1"/>
            <a:ext cx="3632201" cy="363220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稻壳儿搜索【幻雨工作室】_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40735" y="214744"/>
            <a:ext cx="2127090" cy="6428510"/>
          </a:xfrm>
          <a:prstGeom prst="rect">
            <a:avLst/>
          </a:prstGeom>
        </p:spPr>
      </p:pic>
      <p:pic>
        <p:nvPicPr>
          <p:cNvPr id="16" name="稻壳儿搜索【幻雨工作室】_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4172" y="214744"/>
            <a:ext cx="2292371" cy="6428510"/>
          </a:xfrm>
          <a:prstGeom prst="rect">
            <a:avLst/>
          </a:prstGeom>
        </p:spPr>
      </p:pic>
      <p:sp>
        <p:nvSpPr>
          <p:cNvPr id="17" name="稻壳儿搜索【幻雨工作室】_5"/>
          <p:cNvSpPr/>
          <p:nvPr userDrawn="1"/>
        </p:nvSpPr>
        <p:spPr>
          <a:xfrm>
            <a:off x="331561" y="214745"/>
            <a:ext cx="11528878" cy="6428510"/>
          </a:xfrm>
          <a:prstGeom prst="rect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C16FB-ECD3-44CC-B851-6BB33F804406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A7378-F53C-4EFD-8D67-95D715C8DF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C16FB-ECD3-44CC-B851-6BB33F804406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A7378-F53C-4EFD-8D67-95D715C8DF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K-PHG/RGG-2022-PROJEC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稻壳儿搜索【幻雨工作室】_5"/>
          <p:cNvSpPr txBox="1">
            <a:spLocks noChangeArrowheads="1"/>
          </p:cNvSpPr>
          <p:nvPr/>
        </p:nvSpPr>
        <p:spPr bwMode="auto">
          <a:xfrm>
            <a:off x="1243443" y="2109919"/>
            <a:ext cx="946531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6600" dirty="0">
                <a:solidFill>
                  <a:schemeClr val="accent1"/>
                </a:solidFill>
                <a:latin typeface="微软雅黑" panose="020B0503020204020204" pitchFamily="34" charset="-122"/>
              </a:rPr>
              <a:t>深度搜索子系统</a:t>
            </a:r>
          </a:p>
        </p:txBody>
      </p:sp>
      <p:sp>
        <p:nvSpPr>
          <p:cNvPr id="12" name="稻壳儿搜索【幻雨工作室】_6"/>
          <p:cNvSpPr txBox="1"/>
          <p:nvPr/>
        </p:nvSpPr>
        <p:spPr>
          <a:xfrm>
            <a:off x="4121532" y="4149417"/>
            <a:ext cx="3517539" cy="130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    </a:t>
            </a:r>
            <a:endParaRPr lang="en-US" altLang="zh-CN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稻壳儿搜索【幻雨工作室】_8"/>
          <p:cNvCxnSpPr/>
          <p:nvPr/>
        </p:nvCxnSpPr>
        <p:spPr>
          <a:xfrm>
            <a:off x="3111500" y="3899459"/>
            <a:ext cx="58547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稻壳儿搜索【幻雨工作室】_6">
            <a:extLst>
              <a:ext uri="{FF2B5EF4-FFF2-40B4-BE49-F238E27FC236}">
                <a16:creationId xmlns:a16="http://schemas.microsoft.com/office/drawing/2014/main" id="{28FCD814-EFE1-43C8-9C32-834CFF41CA80}"/>
              </a:ext>
            </a:extLst>
          </p:cNvPr>
          <p:cNvSpPr txBox="1"/>
          <p:nvPr/>
        </p:nvSpPr>
        <p:spPr>
          <a:xfrm>
            <a:off x="4121533" y="3245017"/>
            <a:ext cx="3517539" cy="130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中期答辩报告    </a:t>
            </a:r>
            <a:endParaRPr lang="en-US" altLang="zh-CN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搜索【幻雨工作室】_1">
            <a:extLst>
              <a:ext uri="{FF2B5EF4-FFF2-40B4-BE49-F238E27FC236}">
                <a16:creationId xmlns:a16="http://schemas.microsoft.com/office/drawing/2014/main" id="{0770B423-AC3D-BEE7-F12C-0D50D2CDDF86}"/>
              </a:ext>
            </a:extLst>
          </p:cNvPr>
          <p:cNvSpPr txBox="1"/>
          <p:nvPr/>
        </p:nvSpPr>
        <p:spPr>
          <a:xfrm>
            <a:off x="660497" y="444409"/>
            <a:ext cx="4416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solidFill>
                  <a:srgbClr val="403F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索引与搜索逻辑</a:t>
            </a:r>
            <a:endParaRPr lang="en-US" altLang="zh-CN" sz="2800" dirty="0">
              <a:solidFill>
                <a:srgbClr val="403F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0BBE7A-6E01-5866-1EEB-869C8A5A2152}"/>
              </a:ext>
            </a:extLst>
          </p:cNvPr>
          <p:cNvSpPr txBox="1"/>
          <p:nvPr/>
        </p:nvSpPr>
        <p:spPr>
          <a:xfrm>
            <a:off x="1068019" y="1170432"/>
            <a:ext cx="1745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2. </a:t>
            </a:r>
            <a:r>
              <a:rPr lang="zh-CN" altLang="en-US" sz="2400" b="1" dirty="0"/>
              <a:t>搜索逻辑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503FF2-1576-9225-D014-AE56936354E1}"/>
              </a:ext>
            </a:extLst>
          </p:cNvPr>
          <p:cNvSpPr txBox="1"/>
          <p:nvPr/>
        </p:nvSpPr>
        <p:spPr>
          <a:xfrm>
            <a:off x="1639668" y="1650234"/>
            <a:ext cx="9311185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8E0918-7D30-1164-ACED-04419FB06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37" y="1883054"/>
            <a:ext cx="8391525" cy="20097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A56FF4D-604C-2731-FEA5-7509E2C37F9D}"/>
              </a:ext>
            </a:extLst>
          </p:cNvPr>
          <p:cNvSpPr txBox="1"/>
          <p:nvPr/>
        </p:nvSpPr>
        <p:spPr>
          <a:xfrm>
            <a:off x="1848648" y="41256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取交后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3EED5D4-51E1-1346-517E-2CDD23D54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37" y="4641989"/>
            <a:ext cx="3752850" cy="2952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058266C-31DA-2E0C-107C-A4D82A47D3A9}"/>
              </a:ext>
            </a:extLst>
          </p:cNvPr>
          <p:cNvSpPr txBox="1"/>
          <p:nvPr/>
        </p:nvSpPr>
        <p:spPr>
          <a:xfrm>
            <a:off x="1794710" y="5207766"/>
            <a:ext cx="379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得到</a:t>
            </a:r>
            <a:r>
              <a:rPr lang="en-US" altLang="zh-CN" dirty="0"/>
              <a:t>76</a:t>
            </a:r>
            <a:r>
              <a:rPr lang="zh-CN" altLang="en-US" dirty="0"/>
              <a:t>号中药和</a:t>
            </a:r>
            <a:r>
              <a:rPr lang="en-US" altLang="zh-CN" dirty="0"/>
              <a:t>153</a:t>
            </a:r>
            <a:r>
              <a:rPr lang="zh-CN" altLang="en-US" dirty="0"/>
              <a:t>号中药两个结果</a:t>
            </a:r>
          </a:p>
        </p:txBody>
      </p:sp>
    </p:spTree>
    <p:extLst>
      <p:ext uri="{BB962C8B-B14F-4D97-AF65-F5344CB8AC3E}">
        <p14:creationId xmlns:p14="http://schemas.microsoft.com/office/powerpoint/2010/main" val="1860808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稻壳儿搜索【幻雨工作室】_1"/>
          <p:cNvSpPr txBox="1"/>
          <p:nvPr/>
        </p:nvSpPr>
        <p:spPr>
          <a:xfrm>
            <a:off x="660497" y="444409"/>
            <a:ext cx="2332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solidFill>
                  <a:srgbClr val="403F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项目先期准备</a:t>
            </a:r>
            <a:endParaRPr lang="en-US" altLang="zh-CN" sz="2800" dirty="0">
              <a:solidFill>
                <a:srgbClr val="403F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稻壳儿搜索【幻雨工作室】_7"/>
          <p:cNvSpPr txBox="1">
            <a:spLocks noChangeArrowheads="1"/>
          </p:cNvSpPr>
          <p:nvPr/>
        </p:nvSpPr>
        <p:spPr bwMode="auto">
          <a:xfrm>
            <a:off x="7338699" y="2772741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EB9744-2C57-F978-1767-84C6085568C5}"/>
              </a:ext>
            </a:extLst>
          </p:cNvPr>
          <p:cNvSpPr txBox="1"/>
          <p:nvPr/>
        </p:nvSpPr>
        <p:spPr>
          <a:xfrm>
            <a:off x="1033596" y="1111910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从互联网上爬取中药数据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DF66A9-4DC3-6D05-8A41-D55F2563D8B8}"/>
              </a:ext>
            </a:extLst>
          </p:cNvPr>
          <p:cNvSpPr txBox="1"/>
          <p:nvPr/>
        </p:nvSpPr>
        <p:spPr>
          <a:xfrm flipH="1">
            <a:off x="1033596" y="1638605"/>
            <a:ext cx="115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爬虫文件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3252CF-8D25-78C3-FB39-DC44EDF610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075" b="1497"/>
          <a:stretch/>
        </p:blipFill>
        <p:spPr>
          <a:xfrm>
            <a:off x="1645530" y="2204641"/>
            <a:ext cx="4108989" cy="35414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7F4768A-95EF-4E15-14ED-F835B0C2CD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33"/>
          <a:stretch/>
        </p:blipFill>
        <p:spPr>
          <a:xfrm>
            <a:off x="6639460" y="2204639"/>
            <a:ext cx="4075681" cy="346464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D74402F-CC9F-CD32-DC65-7EDC2AAD17A3}"/>
              </a:ext>
            </a:extLst>
          </p:cNvPr>
          <p:cNvSpPr txBox="1"/>
          <p:nvPr/>
        </p:nvSpPr>
        <p:spPr>
          <a:xfrm>
            <a:off x="3891686" y="3429000"/>
            <a:ext cx="6179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数据集网站公开</a:t>
            </a:r>
            <a:r>
              <a:rPr lang="en-US" altLang="zh-CN" sz="3600" dirty="0">
                <a:solidFill>
                  <a:srgbClr val="FF0000"/>
                </a:solidFill>
              </a:rPr>
              <a:t>, </a:t>
            </a:r>
            <a:r>
              <a:rPr lang="zh-CN" altLang="en-US" sz="3600" dirty="0">
                <a:solidFill>
                  <a:srgbClr val="FF0000"/>
                </a:solidFill>
              </a:rPr>
              <a:t>合法</a:t>
            </a:r>
            <a:r>
              <a:rPr lang="en-US" altLang="zh-CN" sz="3600" dirty="0">
                <a:solidFill>
                  <a:srgbClr val="FF0000"/>
                </a:solidFill>
              </a:rPr>
              <a:t>, </a:t>
            </a:r>
            <a:r>
              <a:rPr lang="zh-CN" altLang="en-US" sz="3600" dirty="0">
                <a:solidFill>
                  <a:srgbClr val="FF0000"/>
                </a:solidFill>
              </a:rPr>
              <a:t>非盈利</a:t>
            </a:r>
          </a:p>
        </p:txBody>
      </p:sp>
    </p:spTree>
    <p:extLst>
      <p:ext uri="{BB962C8B-B14F-4D97-AF65-F5344CB8AC3E}">
        <p14:creationId xmlns:p14="http://schemas.microsoft.com/office/powerpoint/2010/main" val="148119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稻壳儿搜索【幻雨工作室】_1"/>
          <p:cNvSpPr txBox="1"/>
          <p:nvPr/>
        </p:nvSpPr>
        <p:spPr>
          <a:xfrm>
            <a:off x="660497" y="444409"/>
            <a:ext cx="2332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solidFill>
                  <a:srgbClr val="403F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项目先期准备</a:t>
            </a:r>
            <a:endParaRPr lang="en-US" altLang="zh-CN" sz="2800" dirty="0">
              <a:solidFill>
                <a:srgbClr val="403F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稻壳儿搜索【幻雨工作室】_7"/>
          <p:cNvSpPr txBox="1">
            <a:spLocks noChangeArrowheads="1"/>
          </p:cNvSpPr>
          <p:nvPr/>
        </p:nvSpPr>
        <p:spPr bwMode="auto">
          <a:xfrm>
            <a:off x="7338699" y="2772741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EB9744-2C57-F978-1767-84C6085568C5}"/>
              </a:ext>
            </a:extLst>
          </p:cNvPr>
          <p:cNvSpPr txBox="1"/>
          <p:nvPr/>
        </p:nvSpPr>
        <p:spPr>
          <a:xfrm>
            <a:off x="1033596" y="1111910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从互联网上爬取中药数据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CF152C-93AA-EA89-FEDB-FC0E8C5E2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494" y="2038503"/>
            <a:ext cx="5483173" cy="42923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0CBB3E6-2659-D326-1DBD-017C16736552}"/>
              </a:ext>
            </a:extLst>
          </p:cNvPr>
          <p:cNvSpPr txBox="1"/>
          <p:nvPr/>
        </p:nvSpPr>
        <p:spPr>
          <a:xfrm>
            <a:off x="1512494" y="1573575"/>
            <a:ext cx="336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每味药材都保存为</a:t>
            </a:r>
            <a:r>
              <a:rPr lang="en-US" altLang="zh-CN" dirty="0" err="1"/>
              <a:t>json</a:t>
            </a:r>
            <a:r>
              <a:rPr lang="zh-CN" altLang="en-US" dirty="0"/>
              <a:t>文件格式</a:t>
            </a:r>
          </a:p>
        </p:txBody>
      </p:sp>
    </p:spTree>
    <p:extLst>
      <p:ext uri="{BB962C8B-B14F-4D97-AF65-F5344CB8AC3E}">
        <p14:creationId xmlns:p14="http://schemas.microsoft.com/office/powerpoint/2010/main" val="2650503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稻壳儿搜索【幻雨工作室】_1"/>
          <p:cNvSpPr txBox="1"/>
          <p:nvPr/>
        </p:nvSpPr>
        <p:spPr>
          <a:xfrm>
            <a:off x="660400" y="444500"/>
            <a:ext cx="6353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solidFill>
                  <a:srgbClr val="403F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技术栈</a:t>
            </a:r>
          </a:p>
        </p:txBody>
      </p:sp>
      <p:sp>
        <p:nvSpPr>
          <p:cNvPr id="7" name="稻壳儿搜索【幻雨工作室】_2"/>
          <p:cNvSpPr/>
          <p:nvPr/>
        </p:nvSpPr>
        <p:spPr>
          <a:xfrm>
            <a:off x="660400" y="915670"/>
            <a:ext cx="399351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Technology Stack</a:t>
            </a:r>
          </a:p>
        </p:txBody>
      </p:sp>
      <p:sp>
        <p:nvSpPr>
          <p:cNvPr id="12" name="稻壳儿搜索【幻雨工作室】_7"/>
          <p:cNvSpPr txBox="1">
            <a:spLocks noChangeArrowheads="1"/>
          </p:cNvSpPr>
          <p:nvPr/>
        </p:nvSpPr>
        <p:spPr bwMode="auto">
          <a:xfrm>
            <a:off x="7338699" y="2772741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稻壳儿搜索【幻雨工作室】_8">
            <a:extLst>
              <a:ext uri="{FF2B5EF4-FFF2-40B4-BE49-F238E27FC236}">
                <a16:creationId xmlns:a16="http://schemas.microsoft.com/office/drawing/2014/main" id="{05F0ED6A-461C-4512-5A91-859216E99223}"/>
              </a:ext>
            </a:extLst>
          </p:cNvPr>
          <p:cNvSpPr/>
          <p:nvPr/>
        </p:nvSpPr>
        <p:spPr>
          <a:xfrm>
            <a:off x="1718576" y="2833003"/>
            <a:ext cx="875484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React + Flask + MySQL + React-</a:t>
            </a:r>
            <a:r>
              <a:rPr lang="en-US" altLang="zh-CN" sz="2800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Antd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+ </a:t>
            </a:r>
            <a:r>
              <a:rPr lang="en-US" altLang="zh-CN" sz="2800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Axios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562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稻壳儿搜索【幻雨工作室】_1"/>
          <p:cNvSpPr>
            <a:spLocks noChangeArrowheads="1"/>
          </p:cNvSpPr>
          <p:nvPr/>
        </p:nvSpPr>
        <p:spPr bwMode="auto">
          <a:xfrm>
            <a:off x="5442858" y="2113178"/>
            <a:ext cx="1306286" cy="1302848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000">
              <a:solidFill>
                <a:schemeClr val="accent1"/>
              </a:solidFill>
            </a:endParaRPr>
          </a:p>
        </p:txBody>
      </p:sp>
      <p:sp>
        <p:nvSpPr>
          <p:cNvPr id="22" name="稻壳儿搜索【幻雨工作室】_2"/>
          <p:cNvSpPr txBox="1">
            <a:spLocks noChangeArrowheads="1"/>
          </p:cNvSpPr>
          <p:nvPr/>
        </p:nvSpPr>
        <p:spPr bwMode="auto">
          <a:xfrm>
            <a:off x="5465463" y="2302937"/>
            <a:ext cx="12610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稻壳儿搜索【幻雨工作室】_3"/>
          <p:cNvSpPr txBox="1"/>
          <p:nvPr/>
        </p:nvSpPr>
        <p:spPr>
          <a:xfrm>
            <a:off x="3964641" y="3543740"/>
            <a:ext cx="426271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分工情况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AA765A-EC0E-FBC9-E375-EE4C666833F3}"/>
              </a:ext>
            </a:extLst>
          </p:cNvPr>
          <p:cNvSpPr txBox="1"/>
          <p:nvPr/>
        </p:nvSpPr>
        <p:spPr>
          <a:xfrm>
            <a:off x="5465463" y="4312090"/>
            <a:ext cx="7552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 work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稻壳儿搜索【幻雨工作室】_1"/>
          <p:cNvSpPr txBox="1"/>
          <p:nvPr/>
        </p:nvSpPr>
        <p:spPr>
          <a:xfrm>
            <a:off x="660497" y="444409"/>
            <a:ext cx="2332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solidFill>
                  <a:srgbClr val="403F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分工情况</a:t>
            </a:r>
            <a:endParaRPr lang="en-US" altLang="zh-CN" sz="2800" dirty="0">
              <a:solidFill>
                <a:srgbClr val="403F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稻壳儿搜索【幻雨工作室】_7"/>
          <p:cNvSpPr txBox="1">
            <a:spLocks noChangeArrowheads="1"/>
          </p:cNvSpPr>
          <p:nvPr/>
        </p:nvSpPr>
        <p:spPr bwMode="auto">
          <a:xfrm>
            <a:off x="7338699" y="2772741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EB9744-2C57-F978-1767-84C6085568C5}"/>
              </a:ext>
            </a:extLst>
          </p:cNvPr>
          <p:cNvSpPr txBox="1"/>
          <p:nvPr/>
        </p:nvSpPr>
        <p:spPr>
          <a:xfrm>
            <a:off x="1033596" y="1111910"/>
            <a:ext cx="3028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建立课程</a:t>
            </a:r>
            <a:r>
              <a:rPr lang="en-US" altLang="zh-CN" sz="2400" b="1" dirty="0"/>
              <a:t>GitHub</a:t>
            </a:r>
            <a:r>
              <a:rPr lang="zh-CN" altLang="en-US" sz="2400" b="1" dirty="0"/>
              <a:t>仓库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461B70-BBDC-C1BE-B329-CC8BFF5EE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52" y="1844998"/>
            <a:ext cx="8608741" cy="289951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0B6F7C7-34FD-01B7-3FC9-16459A181C20}"/>
              </a:ext>
            </a:extLst>
          </p:cNvPr>
          <p:cNvSpPr txBox="1"/>
          <p:nvPr/>
        </p:nvSpPr>
        <p:spPr>
          <a:xfrm>
            <a:off x="1220379" y="4968436"/>
            <a:ext cx="7566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4"/>
              </a:rPr>
              <a:t>https://github.com/RK-PHG/RGG-2022-PROJECT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137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稻壳儿搜索【幻雨工作室】_1"/>
          <p:cNvSpPr txBox="1"/>
          <p:nvPr/>
        </p:nvSpPr>
        <p:spPr>
          <a:xfrm>
            <a:off x="660497" y="444409"/>
            <a:ext cx="2332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solidFill>
                  <a:srgbClr val="403F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分工情况</a:t>
            </a:r>
            <a:endParaRPr lang="en-US" altLang="zh-CN" sz="2800" dirty="0">
              <a:solidFill>
                <a:srgbClr val="403F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稻壳儿搜索【幻雨工作室】_7"/>
          <p:cNvSpPr txBox="1">
            <a:spLocks noChangeArrowheads="1"/>
          </p:cNvSpPr>
          <p:nvPr/>
        </p:nvSpPr>
        <p:spPr bwMode="auto">
          <a:xfrm>
            <a:off x="7338699" y="2772741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EB9744-2C57-F978-1767-84C6085568C5}"/>
              </a:ext>
            </a:extLst>
          </p:cNvPr>
          <p:cNvSpPr txBox="1"/>
          <p:nvPr/>
        </p:nvSpPr>
        <p:spPr>
          <a:xfrm>
            <a:off x="741279" y="967629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提前搭建好项目框架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E87304-F9E4-859D-F066-D91313D8B4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0" r="75303"/>
          <a:stretch/>
        </p:blipFill>
        <p:spPr>
          <a:xfrm>
            <a:off x="718668" y="2240858"/>
            <a:ext cx="1276900" cy="38723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E629CE4-96FF-7F9E-4080-2589E5FE7805}"/>
              </a:ext>
            </a:extLst>
          </p:cNvPr>
          <p:cNvSpPr txBox="1"/>
          <p:nvPr/>
        </p:nvSpPr>
        <p:spPr>
          <a:xfrm>
            <a:off x="772093" y="1455352"/>
            <a:ext cx="10502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项目框架分为前端、后端和数据三个部分，前端包括导引，结果和详情三个界面。后端包括数据库操作，索引操作，搜索操作和路由设计几个部分。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17C606E-B72C-C189-0FA8-21D275A0D2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844"/>
          <a:stretch/>
        </p:blipFill>
        <p:spPr>
          <a:xfrm>
            <a:off x="2401239" y="2295136"/>
            <a:ext cx="2136799" cy="37638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05D211D-61A7-DFE4-5196-FFEAA1B85A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387"/>
          <a:stretch/>
        </p:blipFill>
        <p:spPr>
          <a:xfrm>
            <a:off x="5032648" y="2254945"/>
            <a:ext cx="2459072" cy="376291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5295BA8-0CC7-E3CB-EBF2-4E61F844B7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9718" y="2295136"/>
            <a:ext cx="3115226" cy="368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70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稻壳儿搜索【幻雨工作室】_1"/>
          <p:cNvSpPr txBox="1"/>
          <p:nvPr/>
        </p:nvSpPr>
        <p:spPr>
          <a:xfrm>
            <a:off x="660497" y="444409"/>
            <a:ext cx="2332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solidFill>
                  <a:srgbClr val="403F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分工情况</a:t>
            </a:r>
            <a:endParaRPr lang="en-US" altLang="zh-CN" sz="2800" dirty="0">
              <a:solidFill>
                <a:srgbClr val="403F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稻壳儿搜索【幻雨工作室】_7"/>
          <p:cNvSpPr txBox="1">
            <a:spLocks noChangeArrowheads="1"/>
          </p:cNvSpPr>
          <p:nvPr/>
        </p:nvSpPr>
        <p:spPr bwMode="auto">
          <a:xfrm>
            <a:off x="7338699" y="2772741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EB9744-2C57-F978-1767-84C6085568C5}"/>
              </a:ext>
            </a:extLst>
          </p:cNvPr>
          <p:cNvSpPr txBox="1"/>
          <p:nvPr/>
        </p:nvSpPr>
        <p:spPr>
          <a:xfrm>
            <a:off x="961257" y="130210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具体分工情况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55CD83-4DB6-635F-E34E-A7AB6D34071F}"/>
              </a:ext>
            </a:extLst>
          </p:cNvPr>
          <p:cNvSpPr txBox="1"/>
          <p:nvPr/>
        </p:nvSpPr>
        <p:spPr>
          <a:xfrm>
            <a:off x="1211716" y="2256306"/>
            <a:ext cx="279701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前端 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人</a:t>
            </a:r>
            <a:endParaRPr lang="en-US" altLang="zh-CN" sz="2000" b="1" dirty="0"/>
          </a:p>
          <a:p>
            <a:endParaRPr lang="en-US" altLang="zh-CN" dirty="0"/>
          </a:p>
          <a:p>
            <a:r>
              <a:rPr lang="zh-CN" altLang="en-US" b="1" dirty="0"/>
              <a:t>主界面</a:t>
            </a:r>
            <a:r>
              <a:rPr lang="zh-CN" altLang="en-US" dirty="0"/>
              <a:t>：任坤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结果与详情界面</a:t>
            </a:r>
            <a:r>
              <a:rPr lang="zh-CN" altLang="en-US" dirty="0"/>
              <a:t>：黄可欣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1E2026-1FD7-FBAA-5ED0-DB1A02D1D7D4}"/>
              </a:ext>
            </a:extLst>
          </p:cNvPr>
          <p:cNvSpPr txBox="1"/>
          <p:nvPr/>
        </p:nvSpPr>
        <p:spPr>
          <a:xfrm>
            <a:off x="4495174" y="2256306"/>
            <a:ext cx="29617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后端 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人</a:t>
            </a:r>
            <a:endParaRPr lang="en-US" altLang="zh-CN" sz="2000" b="1" dirty="0"/>
          </a:p>
          <a:p>
            <a:endParaRPr lang="en-US" altLang="zh-CN" dirty="0"/>
          </a:p>
          <a:p>
            <a:r>
              <a:rPr lang="zh-CN" altLang="en-US" b="1" dirty="0"/>
              <a:t>索引：</a:t>
            </a:r>
            <a:r>
              <a:rPr lang="zh-CN" altLang="en-US" dirty="0"/>
              <a:t>李裕辰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搜索：</a:t>
            </a:r>
            <a:r>
              <a:rPr lang="zh-CN" altLang="en-US" dirty="0"/>
              <a:t>张天涵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数据库与路由：</a:t>
            </a:r>
            <a:r>
              <a:rPr lang="zh-CN" altLang="en-US" dirty="0"/>
              <a:t>李毅桐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957017-A099-F491-B0AB-C618EACAA71C}"/>
              </a:ext>
            </a:extLst>
          </p:cNvPr>
          <p:cNvSpPr txBox="1"/>
          <p:nvPr/>
        </p:nvSpPr>
        <p:spPr>
          <a:xfrm>
            <a:off x="7641025" y="2295687"/>
            <a:ext cx="2709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美工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人</a:t>
            </a:r>
            <a:endParaRPr lang="en-US" altLang="zh-CN" sz="2000" b="1" dirty="0"/>
          </a:p>
          <a:p>
            <a:endParaRPr lang="en-US" altLang="zh-CN" dirty="0"/>
          </a:p>
          <a:p>
            <a:r>
              <a:rPr lang="zh-CN" altLang="en-US" dirty="0"/>
              <a:t>閔恩京</a:t>
            </a:r>
          </a:p>
        </p:txBody>
      </p:sp>
    </p:spTree>
    <p:extLst>
      <p:ext uri="{BB962C8B-B14F-4D97-AF65-F5344CB8AC3E}">
        <p14:creationId xmlns:p14="http://schemas.microsoft.com/office/powerpoint/2010/main" val="1961340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稻壳儿搜索【幻雨工作室】_1"/>
          <p:cNvSpPr>
            <a:spLocks noChangeArrowheads="1"/>
          </p:cNvSpPr>
          <p:nvPr/>
        </p:nvSpPr>
        <p:spPr bwMode="auto">
          <a:xfrm>
            <a:off x="5442858" y="2113178"/>
            <a:ext cx="1306286" cy="1302848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000">
              <a:solidFill>
                <a:schemeClr val="accent1"/>
              </a:solidFill>
            </a:endParaRPr>
          </a:p>
        </p:txBody>
      </p:sp>
      <p:sp>
        <p:nvSpPr>
          <p:cNvPr id="22" name="稻壳儿搜索【幻雨工作室】_2"/>
          <p:cNvSpPr txBox="1">
            <a:spLocks noChangeArrowheads="1"/>
          </p:cNvSpPr>
          <p:nvPr/>
        </p:nvSpPr>
        <p:spPr bwMode="auto">
          <a:xfrm>
            <a:off x="5465463" y="2302937"/>
            <a:ext cx="1261075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稻壳儿搜索【幻雨工作室】_3"/>
          <p:cNvSpPr txBox="1"/>
          <p:nvPr/>
        </p:nvSpPr>
        <p:spPr>
          <a:xfrm>
            <a:off x="3462020" y="3496310"/>
            <a:ext cx="53168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进度汇报</a:t>
            </a:r>
          </a:p>
        </p:txBody>
      </p:sp>
      <p:sp>
        <p:nvSpPr>
          <p:cNvPr id="24" name="稻壳儿搜索【幻雨工作室】_4"/>
          <p:cNvSpPr/>
          <p:nvPr/>
        </p:nvSpPr>
        <p:spPr>
          <a:xfrm>
            <a:off x="5045246" y="4344712"/>
            <a:ext cx="21493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Progress Report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稻壳儿搜索【幻雨工作室】_1"/>
          <p:cNvSpPr txBox="1"/>
          <p:nvPr/>
        </p:nvSpPr>
        <p:spPr>
          <a:xfrm>
            <a:off x="660400" y="444500"/>
            <a:ext cx="6353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solidFill>
                  <a:srgbClr val="403F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进度汇报</a:t>
            </a:r>
          </a:p>
        </p:txBody>
      </p:sp>
      <p:sp>
        <p:nvSpPr>
          <p:cNvPr id="7" name="稻壳儿搜索【幻雨工作室】_2"/>
          <p:cNvSpPr/>
          <p:nvPr/>
        </p:nvSpPr>
        <p:spPr>
          <a:xfrm>
            <a:off x="733552" y="966470"/>
            <a:ext cx="399351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Progress report</a:t>
            </a:r>
          </a:p>
        </p:txBody>
      </p:sp>
      <p:sp>
        <p:nvSpPr>
          <p:cNvPr id="12" name="稻壳儿搜索【幻雨工作室】_7"/>
          <p:cNvSpPr txBox="1">
            <a:spLocks noChangeArrowheads="1"/>
          </p:cNvSpPr>
          <p:nvPr/>
        </p:nvSpPr>
        <p:spPr bwMode="auto">
          <a:xfrm>
            <a:off x="7338699" y="2772741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F5471E-6F0C-B131-9646-99A82A4FA59F}"/>
              </a:ext>
            </a:extLst>
          </p:cNvPr>
          <p:cNvSpPr txBox="1"/>
          <p:nvPr/>
        </p:nvSpPr>
        <p:spPr>
          <a:xfrm>
            <a:off x="847493" y="148844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前端开发进度</a:t>
            </a:r>
            <a:r>
              <a:rPr lang="en-US" altLang="zh-CN" dirty="0"/>
              <a:t>—</a:t>
            </a:r>
            <a:r>
              <a:rPr lang="zh-CN" altLang="en-US" dirty="0"/>
              <a:t>主界面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79DA2F-BA34-10CC-9AC0-633284378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52" y="2241287"/>
            <a:ext cx="7876438" cy="39343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BF48E5-E0FC-AADB-A479-D046F4D28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385" y="545174"/>
            <a:ext cx="6478753" cy="36632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F9A6226-7AA4-2440-8B71-D0A977B46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546" y="2063893"/>
            <a:ext cx="7876437" cy="405670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FFD446B-3C5B-572D-DA5A-33D04C1B3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898" y="1067144"/>
            <a:ext cx="3935157" cy="48571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稻壳儿搜索【幻雨工作室】_1"/>
          <p:cNvSpPr/>
          <p:nvPr/>
        </p:nvSpPr>
        <p:spPr>
          <a:xfrm>
            <a:off x="1004303" y="1158347"/>
            <a:ext cx="35133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5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稻壳儿搜索【幻雨工作室】_2"/>
          <p:cNvSpPr>
            <a:spLocks noChangeArrowheads="1"/>
          </p:cNvSpPr>
          <p:nvPr/>
        </p:nvSpPr>
        <p:spPr bwMode="auto">
          <a:xfrm>
            <a:off x="1382744" y="3105261"/>
            <a:ext cx="795588" cy="7930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000" dirty="0">
              <a:solidFill>
                <a:srgbClr val="6DD5C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稻壳儿搜索【幻雨工作室】_3"/>
          <p:cNvSpPr txBox="1">
            <a:spLocks noChangeArrowheads="1"/>
          </p:cNvSpPr>
          <p:nvPr/>
        </p:nvSpPr>
        <p:spPr bwMode="auto">
          <a:xfrm>
            <a:off x="1485164" y="3240513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稻壳儿搜索【幻雨工作室】_4"/>
          <p:cNvSpPr>
            <a:spLocks noChangeArrowheads="1"/>
          </p:cNvSpPr>
          <p:nvPr/>
        </p:nvSpPr>
        <p:spPr bwMode="auto">
          <a:xfrm>
            <a:off x="1375028" y="4562767"/>
            <a:ext cx="795586" cy="7930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000">
              <a:solidFill>
                <a:srgbClr val="6DD5C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稻壳儿搜索【幻雨工作室】_5"/>
          <p:cNvSpPr txBox="1">
            <a:spLocks noChangeArrowheads="1"/>
          </p:cNvSpPr>
          <p:nvPr/>
        </p:nvSpPr>
        <p:spPr bwMode="auto">
          <a:xfrm>
            <a:off x="1477448" y="4705101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稻壳儿搜索【幻雨工作室】_6"/>
          <p:cNvSpPr txBox="1">
            <a:spLocks noChangeArrowheads="1"/>
          </p:cNvSpPr>
          <p:nvPr/>
        </p:nvSpPr>
        <p:spPr bwMode="auto">
          <a:xfrm>
            <a:off x="2332095" y="3088708"/>
            <a:ext cx="3054172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5800">
              <a:defRPr/>
            </a:pPr>
            <a:r>
              <a:rPr lang="zh-CN" altLang="en-US" sz="2400" dirty="0">
                <a:solidFill>
                  <a:srgbClr val="40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项目设计与前期准备</a:t>
            </a:r>
          </a:p>
        </p:txBody>
      </p:sp>
      <p:sp>
        <p:nvSpPr>
          <p:cNvPr id="13" name="稻壳儿搜索【幻雨工作室】_7"/>
          <p:cNvSpPr txBox="1">
            <a:spLocks noChangeArrowheads="1"/>
          </p:cNvSpPr>
          <p:nvPr/>
        </p:nvSpPr>
        <p:spPr bwMode="auto">
          <a:xfrm>
            <a:off x="2324380" y="4573957"/>
            <a:ext cx="2432919" cy="46037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5800">
              <a:defRPr/>
            </a:pPr>
            <a:r>
              <a:rPr lang="zh-CN" altLang="en-US" sz="2400" dirty="0">
                <a:solidFill>
                  <a:srgbClr val="40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进度汇报</a:t>
            </a:r>
          </a:p>
        </p:txBody>
      </p:sp>
      <p:sp>
        <p:nvSpPr>
          <p:cNvPr id="15" name="稻壳儿搜索【幻雨工作室】_8"/>
          <p:cNvSpPr>
            <a:spLocks noChangeArrowheads="1"/>
          </p:cNvSpPr>
          <p:nvPr/>
        </p:nvSpPr>
        <p:spPr bwMode="auto">
          <a:xfrm>
            <a:off x="5829337" y="3118616"/>
            <a:ext cx="795586" cy="7930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000">
              <a:solidFill>
                <a:srgbClr val="6DD5C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稻壳儿搜索【幻雨工作室】_9"/>
          <p:cNvSpPr txBox="1">
            <a:spLocks noChangeArrowheads="1"/>
          </p:cNvSpPr>
          <p:nvPr/>
        </p:nvSpPr>
        <p:spPr bwMode="auto">
          <a:xfrm>
            <a:off x="5931757" y="3253527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稻壳儿搜索【幻雨工作室】_10"/>
          <p:cNvSpPr>
            <a:spLocks noChangeArrowheads="1"/>
          </p:cNvSpPr>
          <p:nvPr/>
        </p:nvSpPr>
        <p:spPr bwMode="auto">
          <a:xfrm>
            <a:off x="5836502" y="4549413"/>
            <a:ext cx="795586" cy="7930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000">
              <a:solidFill>
                <a:srgbClr val="6DD5C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稻壳儿搜索【幻雨工作室】_11"/>
          <p:cNvSpPr txBox="1">
            <a:spLocks noChangeArrowheads="1"/>
          </p:cNvSpPr>
          <p:nvPr/>
        </p:nvSpPr>
        <p:spPr bwMode="auto">
          <a:xfrm>
            <a:off x="5938922" y="4684324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稻壳儿搜索【幻雨工作室】_12"/>
          <p:cNvSpPr txBox="1">
            <a:spLocks noChangeArrowheads="1"/>
          </p:cNvSpPr>
          <p:nvPr/>
        </p:nvSpPr>
        <p:spPr bwMode="auto">
          <a:xfrm>
            <a:off x="6805734" y="3106487"/>
            <a:ext cx="2955098" cy="46037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5800">
              <a:defRPr/>
            </a:pPr>
            <a:r>
              <a:rPr lang="zh-CN" altLang="en-US" sz="2400" dirty="0">
                <a:solidFill>
                  <a:srgbClr val="40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分工情况</a:t>
            </a:r>
          </a:p>
        </p:txBody>
      </p:sp>
      <p:sp>
        <p:nvSpPr>
          <p:cNvPr id="20" name="稻壳儿搜索【幻雨工作室】_13"/>
          <p:cNvSpPr txBox="1">
            <a:spLocks noChangeArrowheads="1"/>
          </p:cNvSpPr>
          <p:nvPr/>
        </p:nvSpPr>
        <p:spPr bwMode="auto">
          <a:xfrm>
            <a:off x="6778625" y="4588510"/>
            <a:ext cx="2981325" cy="46037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5800">
              <a:defRPr/>
            </a:pPr>
            <a:r>
              <a:rPr lang="zh-CN" altLang="en-US" sz="2400" dirty="0">
                <a:solidFill>
                  <a:srgbClr val="40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迭代计划</a:t>
            </a:r>
          </a:p>
        </p:txBody>
      </p:sp>
      <p:sp>
        <p:nvSpPr>
          <p:cNvPr id="21" name="稻壳儿搜索【幻雨工作室】_4"/>
          <p:cNvSpPr/>
          <p:nvPr/>
        </p:nvSpPr>
        <p:spPr>
          <a:xfrm>
            <a:off x="2324380" y="3568152"/>
            <a:ext cx="17283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Functional Design</a:t>
            </a:r>
          </a:p>
        </p:txBody>
      </p:sp>
      <p:sp>
        <p:nvSpPr>
          <p:cNvPr id="22" name="稻壳儿搜索【幻雨工作室】_4"/>
          <p:cNvSpPr/>
          <p:nvPr/>
        </p:nvSpPr>
        <p:spPr>
          <a:xfrm>
            <a:off x="2273034" y="5066356"/>
            <a:ext cx="1564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Progress Report</a:t>
            </a:r>
          </a:p>
        </p:txBody>
      </p:sp>
      <p:sp>
        <p:nvSpPr>
          <p:cNvPr id="23" name="稻壳儿搜索【幻雨工作室】_4"/>
          <p:cNvSpPr/>
          <p:nvPr/>
        </p:nvSpPr>
        <p:spPr>
          <a:xfrm>
            <a:off x="6924992" y="3566862"/>
            <a:ext cx="11644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Team work</a:t>
            </a:r>
          </a:p>
        </p:txBody>
      </p:sp>
      <p:sp>
        <p:nvSpPr>
          <p:cNvPr id="24" name="稻壳儿搜索【幻雨工作室】_4"/>
          <p:cNvSpPr/>
          <p:nvPr/>
        </p:nvSpPr>
        <p:spPr>
          <a:xfrm>
            <a:off x="6981299" y="5074432"/>
            <a:ext cx="909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iteration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稻壳儿搜索【幻雨工作室】_1"/>
          <p:cNvSpPr txBox="1"/>
          <p:nvPr/>
        </p:nvSpPr>
        <p:spPr>
          <a:xfrm>
            <a:off x="660400" y="444500"/>
            <a:ext cx="6353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solidFill>
                  <a:srgbClr val="403F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进度汇报</a:t>
            </a:r>
          </a:p>
        </p:txBody>
      </p:sp>
      <p:sp>
        <p:nvSpPr>
          <p:cNvPr id="7" name="稻壳儿搜索【幻雨工作室】_2"/>
          <p:cNvSpPr/>
          <p:nvPr/>
        </p:nvSpPr>
        <p:spPr>
          <a:xfrm>
            <a:off x="733552" y="966470"/>
            <a:ext cx="399351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Progress report</a:t>
            </a:r>
          </a:p>
        </p:txBody>
      </p:sp>
      <p:sp>
        <p:nvSpPr>
          <p:cNvPr id="12" name="稻壳儿搜索【幻雨工作室】_7"/>
          <p:cNvSpPr txBox="1">
            <a:spLocks noChangeArrowheads="1"/>
          </p:cNvSpPr>
          <p:nvPr/>
        </p:nvSpPr>
        <p:spPr bwMode="auto">
          <a:xfrm>
            <a:off x="7338699" y="2772741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F5471E-6F0C-B131-9646-99A82A4FA59F}"/>
              </a:ext>
            </a:extLst>
          </p:cNvPr>
          <p:cNvSpPr txBox="1"/>
          <p:nvPr/>
        </p:nvSpPr>
        <p:spPr>
          <a:xfrm>
            <a:off x="847493" y="148844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前端开发进度</a:t>
            </a:r>
            <a:r>
              <a:rPr lang="en-US" altLang="zh-CN" dirty="0"/>
              <a:t>—</a:t>
            </a:r>
            <a:r>
              <a:rPr lang="zh-CN" altLang="en-US" dirty="0"/>
              <a:t>结果界面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43D214-9857-295E-31AE-AE0B22501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9" y="2073037"/>
            <a:ext cx="7761248" cy="40739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0549549-62AA-C56B-31B3-C842AADDA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458" y="1216137"/>
            <a:ext cx="3559042" cy="381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2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稻壳儿搜索【幻雨工作室】_1"/>
          <p:cNvSpPr txBox="1"/>
          <p:nvPr/>
        </p:nvSpPr>
        <p:spPr>
          <a:xfrm>
            <a:off x="660400" y="444500"/>
            <a:ext cx="6353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solidFill>
                  <a:srgbClr val="403F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进度汇报</a:t>
            </a:r>
          </a:p>
        </p:txBody>
      </p:sp>
      <p:sp>
        <p:nvSpPr>
          <p:cNvPr id="7" name="稻壳儿搜索【幻雨工作室】_2"/>
          <p:cNvSpPr/>
          <p:nvPr/>
        </p:nvSpPr>
        <p:spPr>
          <a:xfrm>
            <a:off x="733552" y="966470"/>
            <a:ext cx="399351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Progress report</a:t>
            </a:r>
          </a:p>
        </p:txBody>
      </p:sp>
      <p:sp>
        <p:nvSpPr>
          <p:cNvPr id="12" name="稻壳儿搜索【幻雨工作室】_7"/>
          <p:cNvSpPr txBox="1">
            <a:spLocks noChangeArrowheads="1"/>
          </p:cNvSpPr>
          <p:nvPr/>
        </p:nvSpPr>
        <p:spPr bwMode="auto">
          <a:xfrm>
            <a:off x="7338699" y="2772741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DCCFD-94C4-1C8A-EAC3-984544B7C7DD}"/>
              </a:ext>
            </a:extLst>
          </p:cNvPr>
          <p:cNvSpPr txBox="1"/>
          <p:nvPr/>
        </p:nvSpPr>
        <p:spPr>
          <a:xfrm>
            <a:off x="847493" y="1488440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后端开发进度</a:t>
            </a:r>
            <a:r>
              <a:rPr lang="en-US" altLang="zh-CN" sz="2000" b="1" dirty="0"/>
              <a:t>—</a:t>
            </a:r>
            <a:r>
              <a:rPr lang="zh-CN" altLang="en-US" sz="2000" b="1" dirty="0"/>
              <a:t>数据库操作</a:t>
            </a:r>
            <a:endParaRPr lang="en-US" altLang="zh-CN" sz="20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7526E5-12D3-5F02-F11D-EF71EED05BCE}"/>
              </a:ext>
            </a:extLst>
          </p:cNvPr>
          <p:cNvSpPr txBox="1"/>
          <p:nvPr/>
        </p:nvSpPr>
        <p:spPr>
          <a:xfrm>
            <a:off x="1137565" y="201168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中药数据的入库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228806F-DCCF-8CB5-3F2B-416976A9C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25" y="2565722"/>
            <a:ext cx="5882385" cy="372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663AEE-35BB-24E9-E336-C014D5F8A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935" y="950158"/>
            <a:ext cx="3072967" cy="5322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237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稻壳儿搜索【幻雨工作室】_1"/>
          <p:cNvSpPr txBox="1"/>
          <p:nvPr/>
        </p:nvSpPr>
        <p:spPr>
          <a:xfrm>
            <a:off x="660400" y="444500"/>
            <a:ext cx="6353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solidFill>
                  <a:srgbClr val="403F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进度汇报</a:t>
            </a:r>
          </a:p>
        </p:txBody>
      </p:sp>
      <p:sp>
        <p:nvSpPr>
          <p:cNvPr id="7" name="稻壳儿搜索【幻雨工作室】_2"/>
          <p:cNvSpPr/>
          <p:nvPr/>
        </p:nvSpPr>
        <p:spPr>
          <a:xfrm>
            <a:off x="733552" y="966470"/>
            <a:ext cx="399351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Progress report</a:t>
            </a:r>
          </a:p>
        </p:txBody>
      </p:sp>
      <p:sp>
        <p:nvSpPr>
          <p:cNvPr id="12" name="稻壳儿搜索【幻雨工作室】_7"/>
          <p:cNvSpPr txBox="1">
            <a:spLocks noChangeArrowheads="1"/>
          </p:cNvSpPr>
          <p:nvPr/>
        </p:nvSpPr>
        <p:spPr bwMode="auto">
          <a:xfrm>
            <a:off x="7338699" y="2772741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DCCFD-94C4-1C8A-EAC3-984544B7C7DD}"/>
              </a:ext>
            </a:extLst>
          </p:cNvPr>
          <p:cNvSpPr txBox="1"/>
          <p:nvPr/>
        </p:nvSpPr>
        <p:spPr>
          <a:xfrm>
            <a:off x="847493" y="1488440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后端开发进度</a:t>
            </a:r>
            <a:r>
              <a:rPr lang="en-US" altLang="zh-CN" sz="2000" b="1" dirty="0"/>
              <a:t>—</a:t>
            </a:r>
            <a:r>
              <a:rPr lang="zh-CN" altLang="en-US" sz="2000" b="1" dirty="0"/>
              <a:t>数据库操作</a:t>
            </a:r>
            <a:endParaRPr lang="en-US" altLang="zh-CN" sz="20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7526E5-12D3-5F02-F11D-EF71EED05BCE}"/>
              </a:ext>
            </a:extLst>
          </p:cNvPr>
          <p:cNvSpPr txBox="1"/>
          <p:nvPr/>
        </p:nvSpPr>
        <p:spPr>
          <a:xfrm>
            <a:off x="1137565" y="2011680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 err="1"/>
              <a:t>url</a:t>
            </a:r>
            <a:r>
              <a:rPr lang="zh-CN" altLang="en-US" dirty="0"/>
              <a:t>请求某一味中药的信息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76D4A1-39F3-96E9-07F8-A1AACAE31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94" y="2627054"/>
            <a:ext cx="9608162" cy="3550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E74355-FA76-0641-124F-84B7FE3B9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519" y="1488440"/>
            <a:ext cx="9331837" cy="34486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181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稻壳儿搜索【幻雨工作室】_1"/>
          <p:cNvSpPr txBox="1"/>
          <p:nvPr/>
        </p:nvSpPr>
        <p:spPr>
          <a:xfrm>
            <a:off x="660400" y="444500"/>
            <a:ext cx="6353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solidFill>
                  <a:srgbClr val="403F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进度汇报</a:t>
            </a:r>
          </a:p>
        </p:txBody>
      </p:sp>
      <p:sp>
        <p:nvSpPr>
          <p:cNvPr id="7" name="稻壳儿搜索【幻雨工作室】_2"/>
          <p:cNvSpPr/>
          <p:nvPr/>
        </p:nvSpPr>
        <p:spPr>
          <a:xfrm>
            <a:off x="733552" y="966470"/>
            <a:ext cx="399351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Progress report</a:t>
            </a:r>
          </a:p>
        </p:txBody>
      </p:sp>
      <p:sp>
        <p:nvSpPr>
          <p:cNvPr id="12" name="稻壳儿搜索【幻雨工作室】_7"/>
          <p:cNvSpPr txBox="1">
            <a:spLocks noChangeArrowheads="1"/>
          </p:cNvSpPr>
          <p:nvPr/>
        </p:nvSpPr>
        <p:spPr bwMode="auto">
          <a:xfrm>
            <a:off x="7338699" y="2772741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DCCFD-94C4-1C8A-EAC3-984544B7C7DD}"/>
              </a:ext>
            </a:extLst>
          </p:cNvPr>
          <p:cNvSpPr txBox="1"/>
          <p:nvPr/>
        </p:nvSpPr>
        <p:spPr>
          <a:xfrm>
            <a:off x="847493" y="148844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后端开发进度</a:t>
            </a:r>
            <a:r>
              <a:rPr lang="en-US" altLang="zh-CN" dirty="0"/>
              <a:t>—</a:t>
            </a:r>
            <a:r>
              <a:rPr lang="zh-CN" altLang="en-US" dirty="0"/>
              <a:t>索引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1DA9C0B-F19B-3EFF-58A8-18B60D46564D}"/>
              </a:ext>
            </a:extLst>
          </p:cNvPr>
          <p:cNvSpPr txBox="1"/>
          <p:nvPr/>
        </p:nvSpPr>
        <p:spPr>
          <a:xfrm>
            <a:off x="847493" y="2018995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通过</a:t>
            </a:r>
            <a:r>
              <a:rPr lang="en-US" altLang="zh-CN" b="1" dirty="0" err="1"/>
              <a:t>json</a:t>
            </a:r>
            <a:r>
              <a:rPr lang="zh-CN" altLang="en-US" b="1" dirty="0"/>
              <a:t>数据建立索引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6D2DC1-F8BA-FF2B-85C4-21C98DD68D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34"/>
          <a:stretch/>
        </p:blipFill>
        <p:spPr>
          <a:xfrm>
            <a:off x="1015727" y="2462540"/>
            <a:ext cx="4924216" cy="39509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16F65F-9C7E-9D20-5142-42DC6F01D2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00"/>
          <a:stretch/>
        </p:blipFill>
        <p:spPr>
          <a:xfrm>
            <a:off x="6506872" y="3728028"/>
            <a:ext cx="3328415" cy="26379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3266FAC-1ECA-3684-DCA9-584D765C83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872" y="1325407"/>
            <a:ext cx="4378146" cy="22742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8057A2A-D470-FA52-54CC-D7B7048E6612}"/>
              </a:ext>
            </a:extLst>
          </p:cNvPr>
          <p:cNvSpPr txBox="1"/>
          <p:nvPr/>
        </p:nvSpPr>
        <p:spPr>
          <a:xfrm>
            <a:off x="6426405" y="89189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索引的序列化与反序列化</a:t>
            </a:r>
          </a:p>
        </p:txBody>
      </p:sp>
    </p:spTree>
    <p:extLst>
      <p:ext uri="{BB962C8B-B14F-4D97-AF65-F5344CB8AC3E}">
        <p14:creationId xmlns:p14="http://schemas.microsoft.com/office/powerpoint/2010/main" val="2906768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稻壳儿搜索【幻雨工作室】_1"/>
          <p:cNvSpPr txBox="1"/>
          <p:nvPr/>
        </p:nvSpPr>
        <p:spPr>
          <a:xfrm>
            <a:off x="660400" y="444500"/>
            <a:ext cx="6353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solidFill>
                  <a:srgbClr val="403F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进度汇报</a:t>
            </a:r>
          </a:p>
        </p:txBody>
      </p:sp>
      <p:sp>
        <p:nvSpPr>
          <p:cNvPr id="7" name="稻壳儿搜索【幻雨工作室】_2"/>
          <p:cNvSpPr/>
          <p:nvPr/>
        </p:nvSpPr>
        <p:spPr>
          <a:xfrm>
            <a:off x="733552" y="966470"/>
            <a:ext cx="399351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Progress report</a:t>
            </a:r>
          </a:p>
        </p:txBody>
      </p:sp>
      <p:sp>
        <p:nvSpPr>
          <p:cNvPr id="12" name="稻壳儿搜索【幻雨工作室】_7"/>
          <p:cNvSpPr txBox="1">
            <a:spLocks noChangeArrowheads="1"/>
          </p:cNvSpPr>
          <p:nvPr/>
        </p:nvSpPr>
        <p:spPr bwMode="auto">
          <a:xfrm>
            <a:off x="7338699" y="2772741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DCCFD-94C4-1C8A-EAC3-984544B7C7DD}"/>
              </a:ext>
            </a:extLst>
          </p:cNvPr>
          <p:cNvSpPr txBox="1"/>
          <p:nvPr/>
        </p:nvSpPr>
        <p:spPr>
          <a:xfrm>
            <a:off x="847493" y="148844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后端开发进度</a:t>
            </a:r>
            <a:r>
              <a:rPr lang="en-US" altLang="zh-CN" sz="2000" b="1" dirty="0"/>
              <a:t>—</a:t>
            </a:r>
            <a:r>
              <a:rPr lang="zh-CN" altLang="en-US" sz="2000" b="1" dirty="0"/>
              <a:t>搜索</a:t>
            </a:r>
            <a:endParaRPr lang="en-US" altLang="zh-CN" sz="20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908C62-AE70-831A-338B-1A27CC784A1E}"/>
              </a:ext>
            </a:extLst>
          </p:cNvPr>
          <p:cNvSpPr txBox="1"/>
          <p:nvPr/>
        </p:nvSpPr>
        <p:spPr>
          <a:xfrm>
            <a:off x="1269487" y="1919149"/>
            <a:ext cx="768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已经完成单个索引的搜索逻辑，实现了搜索结果排序功能，下为排序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715CF58-CF55-503A-1589-1755F9297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40" y="2327273"/>
            <a:ext cx="7563270" cy="224224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B9E0BB4-A777-8B64-28E8-AB586A193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40" y="4711884"/>
            <a:ext cx="7563270" cy="163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82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稻壳儿搜索【幻雨工作室】_1"/>
          <p:cNvSpPr>
            <a:spLocks noChangeArrowheads="1"/>
          </p:cNvSpPr>
          <p:nvPr/>
        </p:nvSpPr>
        <p:spPr bwMode="auto">
          <a:xfrm>
            <a:off x="5442858" y="2113178"/>
            <a:ext cx="1306286" cy="1302848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000">
              <a:solidFill>
                <a:schemeClr val="accent1"/>
              </a:solidFill>
            </a:endParaRPr>
          </a:p>
        </p:txBody>
      </p:sp>
      <p:sp>
        <p:nvSpPr>
          <p:cNvPr id="22" name="稻壳儿搜索【幻雨工作室】_2"/>
          <p:cNvSpPr txBox="1">
            <a:spLocks noChangeArrowheads="1"/>
          </p:cNvSpPr>
          <p:nvPr/>
        </p:nvSpPr>
        <p:spPr bwMode="auto">
          <a:xfrm>
            <a:off x="5442858" y="2185871"/>
            <a:ext cx="1261075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稻壳儿搜索【幻雨工作室】_3"/>
          <p:cNvSpPr txBox="1"/>
          <p:nvPr/>
        </p:nvSpPr>
        <p:spPr>
          <a:xfrm>
            <a:off x="3462020" y="3496310"/>
            <a:ext cx="53168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迭代计划</a:t>
            </a:r>
          </a:p>
        </p:txBody>
      </p:sp>
      <p:sp>
        <p:nvSpPr>
          <p:cNvPr id="24" name="稻壳儿搜索【幻雨工作室】_4"/>
          <p:cNvSpPr/>
          <p:nvPr/>
        </p:nvSpPr>
        <p:spPr>
          <a:xfrm>
            <a:off x="5465153" y="4299136"/>
            <a:ext cx="20962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iteration</a:t>
            </a:r>
          </a:p>
          <a:p>
            <a:pPr algn="ctr"/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稻壳儿搜索【幻雨工作室】_1"/>
          <p:cNvSpPr txBox="1"/>
          <p:nvPr/>
        </p:nvSpPr>
        <p:spPr>
          <a:xfrm>
            <a:off x="616509" y="444500"/>
            <a:ext cx="6353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solidFill>
                  <a:srgbClr val="403F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迭代计划</a:t>
            </a:r>
          </a:p>
        </p:txBody>
      </p:sp>
      <p:sp>
        <p:nvSpPr>
          <p:cNvPr id="7" name="稻壳儿搜索【幻雨工作室】_2"/>
          <p:cNvSpPr/>
          <p:nvPr/>
        </p:nvSpPr>
        <p:spPr>
          <a:xfrm>
            <a:off x="914400" y="966470"/>
            <a:ext cx="399351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Iteration</a:t>
            </a:r>
          </a:p>
        </p:txBody>
      </p:sp>
      <p:sp>
        <p:nvSpPr>
          <p:cNvPr id="12" name="稻壳儿搜索【幻雨工作室】_7"/>
          <p:cNvSpPr txBox="1">
            <a:spLocks noChangeArrowheads="1"/>
          </p:cNvSpPr>
          <p:nvPr/>
        </p:nvSpPr>
        <p:spPr bwMode="auto">
          <a:xfrm>
            <a:off x="7338699" y="2772741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A8059A-5074-588D-F587-996E9DC74CD5}"/>
              </a:ext>
            </a:extLst>
          </p:cNvPr>
          <p:cNvSpPr txBox="1"/>
          <p:nvPr/>
        </p:nvSpPr>
        <p:spPr>
          <a:xfrm>
            <a:off x="1141172" y="1586005"/>
            <a:ext cx="5735116" cy="341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整合各个模块</a:t>
            </a:r>
            <a:endParaRPr lang="en-US" altLang="zh-CN" sz="2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改进索引结构</a:t>
            </a:r>
            <a:endParaRPr lang="en-US" altLang="zh-CN" sz="2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增加搜索的预处理功能</a:t>
            </a:r>
            <a:endParaRPr lang="en-US" altLang="zh-CN" sz="2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完善前端界面，增加用户友好度</a:t>
            </a:r>
          </a:p>
        </p:txBody>
      </p:sp>
    </p:spTree>
    <p:extLst>
      <p:ext uri="{BB962C8B-B14F-4D97-AF65-F5344CB8AC3E}">
        <p14:creationId xmlns:p14="http://schemas.microsoft.com/office/powerpoint/2010/main" val="1800177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稻壳儿搜索【幻雨工作室】_5"/>
          <p:cNvSpPr txBox="1">
            <a:spLocks noChangeArrowheads="1"/>
          </p:cNvSpPr>
          <p:nvPr/>
        </p:nvSpPr>
        <p:spPr bwMode="auto">
          <a:xfrm>
            <a:off x="2115154" y="2378575"/>
            <a:ext cx="796169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ctr">
              <a:defRPr sz="66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7200" dirty="0"/>
              <a:t>感谢大家</a:t>
            </a:r>
            <a:r>
              <a:rPr lang="zh-CN" altLang="en-US" sz="7200" b="0" dirty="0"/>
              <a:t>的观赏</a:t>
            </a:r>
            <a:endParaRPr lang="zh-CN" altLang="zh-CN" sz="7200" b="0" dirty="0"/>
          </a:p>
        </p:txBody>
      </p:sp>
      <p:sp>
        <p:nvSpPr>
          <p:cNvPr id="14" name="稻壳儿搜索【幻雨工作室】_7"/>
          <p:cNvSpPr/>
          <p:nvPr/>
        </p:nvSpPr>
        <p:spPr>
          <a:xfrm>
            <a:off x="3078538" y="3590074"/>
            <a:ext cx="6034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very much for watching</a:t>
            </a:r>
            <a:endParaRPr lang="zh-CN" altLang="en-US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稻壳儿搜索【幻雨工作室】_8"/>
          <p:cNvCxnSpPr/>
          <p:nvPr/>
        </p:nvCxnSpPr>
        <p:spPr>
          <a:xfrm>
            <a:off x="3111500" y="4405554"/>
            <a:ext cx="58547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稻壳儿搜索【幻雨工作室】_1"/>
          <p:cNvSpPr>
            <a:spLocks noChangeArrowheads="1"/>
          </p:cNvSpPr>
          <p:nvPr/>
        </p:nvSpPr>
        <p:spPr bwMode="auto">
          <a:xfrm>
            <a:off x="5442858" y="2113178"/>
            <a:ext cx="1306286" cy="1302848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000">
              <a:solidFill>
                <a:schemeClr val="accent1"/>
              </a:solidFill>
            </a:endParaRPr>
          </a:p>
        </p:txBody>
      </p:sp>
      <p:sp>
        <p:nvSpPr>
          <p:cNvPr id="22" name="稻壳儿搜索【幻雨工作室】_2"/>
          <p:cNvSpPr txBox="1">
            <a:spLocks noChangeArrowheads="1"/>
          </p:cNvSpPr>
          <p:nvPr/>
        </p:nvSpPr>
        <p:spPr bwMode="auto">
          <a:xfrm>
            <a:off x="5465463" y="2302937"/>
            <a:ext cx="12610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稻壳儿搜索【幻雨工作室】_3"/>
          <p:cNvSpPr txBox="1"/>
          <p:nvPr/>
        </p:nvSpPr>
        <p:spPr>
          <a:xfrm>
            <a:off x="3753955" y="3543740"/>
            <a:ext cx="469872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4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项目设计</a:t>
            </a:r>
          </a:p>
        </p:txBody>
      </p:sp>
      <p:sp>
        <p:nvSpPr>
          <p:cNvPr id="24" name="稻壳儿搜索【幻雨工作室】_4"/>
          <p:cNvSpPr/>
          <p:nvPr/>
        </p:nvSpPr>
        <p:spPr>
          <a:xfrm>
            <a:off x="5115461" y="4344712"/>
            <a:ext cx="20088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Functional Design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稻壳儿搜索【幻雨工作室】_1"/>
          <p:cNvSpPr txBox="1"/>
          <p:nvPr/>
        </p:nvSpPr>
        <p:spPr>
          <a:xfrm>
            <a:off x="660497" y="444409"/>
            <a:ext cx="310187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solidFill>
                  <a:srgbClr val="403F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结构设计</a:t>
            </a:r>
            <a:endParaRPr lang="en-US" altLang="zh-CN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稻壳儿搜索【幻雨工作室】_2"/>
          <p:cNvSpPr/>
          <p:nvPr/>
        </p:nvSpPr>
        <p:spPr>
          <a:xfrm>
            <a:off x="660400" y="915670"/>
            <a:ext cx="399351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Functional Design</a:t>
            </a:r>
            <a:endParaRPr lang="zh-CN" altLang="en-US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稻壳儿搜索【幻雨工作室】_7"/>
          <p:cNvSpPr txBox="1">
            <a:spLocks noChangeArrowheads="1"/>
          </p:cNvSpPr>
          <p:nvPr/>
        </p:nvSpPr>
        <p:spPr bwMode="auto">
          <a:xfrm>
            <a:off x="7338699" y="2772741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DFEDC2-A4AA-6693-DE0B-F681543DA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103" y="1069022"/>
            <a:ext cx="6867772" cy="501181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A807B75-602C-B140-91D4-9B1792660508}"/>
              </a:ext>
            </a:extLst>
          </p:cNvPr>
          <p:cNvSpPr/>
          <p:nvPr/>
        </p:nvSpPr>
        <p:spPr>
          <a:xfrm>
            <a:off x="6623824" y="1650380"/>
            <a:ext cx="1014761" cy="26205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37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稻壳儿搜索【幻雨工作室】_1"/>
          <p:cNvSpPr txBox="1"/>
          <p:nvPr/>
        </p:nvSpPr>
        <p:spPr>
          <a:xfrm>
            <a:off x="660497" y="444409"/>
            <a:ext cx="470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solidFill>
                  <a:srgbClr val="403F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结构图示</a:t>
            </a:r>
            <a:r>
              <a:rPr lang="en-US" altLang="zh-CN" sz="2800" dirty="0">
                <a:solidFill>
                  <a:srgbClr val="403F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</a:t>
            </a:r>
            <a:r>
              <a:rPr lang="zh-CN" altLang="en-US" sz="2800" dirty="0">
                <a:solidFill>
                  <a:srgbClr val="403F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顶层数据流图</a:t>
            </a:r>
            <a:endParaRPr lang="en-US" altLang="zh-CN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稻壳儿搜索【幻雨工作室】_7"/>
          <p:cNvSpPr txBox="1">
            <a:spLocks noChangeArrowheads="1"/>
          </p:cNvSpPr>
          <p:nvPr/>
        </p:nvSpPr>
        <p:spPr bwMode="auto">
          <a:xfrm>
            <a:off x="7338699" y="2772741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A820B08-7091-4CAC-BAFB-C8850AB75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69" y="1460518"/>
            <a:ext cx="7561262" cy="3670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5202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稻壳儿搜索【幻雨工作室】_1"/>
          <p:cNvSpPr txBox="1"/>
          <p:nvPr/>
        </p:nvSpPr>
        <p:spPr>
          <a:xfrm>
            <a:off x="660497" y="444409"/>
            <a:ext cx="4211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solidFill>
                  <a:srgbClr val="403F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结构图示</a:t>
            </a:r>
            <a:r>
              <a:rPr lang="en-US" altLang="zh-CN" sz="2800" dirty="0">
                <a:solidFill>
                  <a:srgbClr val="403F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</a:t>
            </a:r>
            <a:r>
              <a:rPr lang="zh-CN" altLang="en-US" sz="2800" dirty="0">
                <a:solidFill>
                  <a:srgbClr val="403F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中层数据流图</a:t>
            </a:r>
            <a:endParaRPr lang="en-US" altLang="zh-CN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稻壳儿搜索【幻雨工作室】_7"/>
          <p:cNvSpPr txBox="1">
            <a:spLocks noChangeArrowheads="1"/>
          </p:cNvSpPr>
          <p:nvPr/>
        </p:nvSpPr>
        <p:spPr bwMode="auto">
          <a:xfrm>
            <a:off x="7338699" y="2772741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742265-EB59-4ABD-BC09-32C1AD122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653" y="967629"/>
            <a:ext cx="5334693" cy="51616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9172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稻壳儿搜索【幻雨工作室】_1"/>
          <p:cNvSpPr txBox="1"/>
          <p:nvPr/>
        </p:nvSpPr>
        <p:spPr>
          <a:xfrm>
            <a:off x="660497" y="444409"/>
            <a:ext cx="4416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solidFill>
                  <a:srgbClr val="403F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结构图示</a:t>
            </a:r>
            <a:r>
              <a:rPr lang="en-US" altLang="zh-CN" sz="2800" dirty="0">
                <a:solidFill>
                  <a:srgbClr val="403F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</a:t>
            </a:r>
            <a:r>
              <a:rPr lang="zh-CN" altLang="en-US" sz="2800" dirty="0">
                <a:solidFill>
                  <a:srgbClr val="403F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底层数据流图</a:t>
            </a:r>
            <a:endParaRPr lang="en-US" altLang="zh-CN" sz="2800" dirty="0">
              <a:solidFill>
                <a:srgbClr val="403F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稻壳儿搜索【幻雨工作室】_7"/>
          <p:cNvSpPr txBox="1">
            <a:spLocks noChangeArrowheads="1"/>
          </p:cNvSpPr>
          <p:nvPr/>
        </p:nvSpPr>
        <p:spPr bwMode="auto">
          <a:xfrm>
            <a:off x="7338699" y="2772741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33A552-5EA7-4308-9BEC-8A6DFF51F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487" y="1277888"/>
            <a:ext cx="5678424" cy="227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19144C4-CA79-2B92-5D4E-98A23C760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053" y="2856026"/>
            <a:ext cx="6241972" cy="2812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9461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搜索【幻雨工作室】_1">
            <a:extLst>
              <a:ext uri="{FF2B5EF4-FFF2-40B4-BE49-F238E27FC236}">
                <a16:creationId xmlns:a16="http://schemas.microsoft.com/office/drawing/2014/main" id="{0770B423-AC3D-BEE7-F12C-0D50D2CDDF86}"/>
              </a:ext>
            </a:extLst>
          </p:cNvPr>
          <p:cNvSpPr txBox="1"/>
          <p:nvPr/>
        </p:nvSpPr>
        <p:spPr>
          <a:xfrm>
            <a:off x="660497" y="444409"/>
            <a:ext cx="4416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solidFill>
                  <a:srgbClr val="403F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索引与搜索逻辑</a:t>
            </a:r>
            <a:endParaRPr lang="en-US" altLang="zh-CN" sz="2800" dirty="0">
              <a:solidFill>
                <a:srgbClr val="403F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0BBE7A-6E01-5866-1EEB-869C8A5A2152}"/>
              </a:ext>
            </a:extLst>
          </p:cNvPr>
          <p:cNvSpPr txBox="1"/>
          <p:nvPr/>
        </p:nvSpPr>
        <p:spPr>
          <a:xfrm>
            <a:off x="1068019" y="1170432"/>
            <a:ext cx="172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1. </a:t>
            </a:r>
            <a:r>
              <a:rPr lang="zh-CN" altLang="en-US" sz="2400" b="1" dirty="0"/>
              <a:t>索引逻辑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503FF2-1576-9225-D014-AE56936354E1}"/>
              </a:ext>
            </a:extLst>
          </p:cNvPr>
          <p:cNvSpPr txBox="1"/>
          <p:nvPr/>
        </p:nvSpPr>
        <p:spPr>
          <a:xfrm>
            <a:off x="1639668" y="1650234"/>
            <a:ext cx="9311185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采用倒排索引的技术，对各个属性分别建立倒排索引。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索引方式：将每个属性中的汉字分别拿出，根据每位药材中该汉字出现的次数来进行索引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B609BE-4F32-C08C-3CBB-333DD2A2A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455" y="2738666"/>
            <a:ext cx="8391525" cy="20097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B542A10-183A-7AC8-55A4-6184B32E78F8}"/>
              </a:ext>
            </a:extLst>
          </p:cNvPr>
          <p:cNvSpPr txBox="1"/>
          <p:nvPr/>
        </p:nvSpPr>
        <p:spPr>
          <a:xfrm>
            <a:off x="1639667" y="4983780"/>
            <a:ext cx="9311185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实现方式为二维的哈希表，</a:t>
            </a:r>
            <a:r>
              <a:rPr lang="en-US" altLang="zh-CN" dirty="0"/>
              <a:t>python</a:t>
            </a:r>
            <a:r>
              <a:rPr lang="zh-CN" altLang="en-US" dirty="0"/>
              <a:t>中字典类型就是由哈希表来实现，所以本程序的索引为</a:t>
            </a:r>
            <a:r>
              <a:rPr lang="en-US" altLang="zh-CN" dirty="0"/>
              <a:t>python</a:t>
            </a:r>
            <a:r>
              <a:rPr lang="zh-CN" altLang="en-US" dirty="0"/>
              <a:t>的三层字典类型</a:t>
            </a:r>
            <a:r>
              <a:rPr lang="en-US" altLang="zh-CN" dirty="0"/>
              <a:t>(</a:t>
            </a:r>
            <a:r>
              <a:rPr lang="zh-CN" altLang="en-US" dirty="0"/>
              <a:t>二维哈希表和</a:t>
            </a:r>
            <a:r>
              <a:rPr lang="en-US" altLang="zh-CN" dirty="0"/>
              <a:t>id/times</a:t>
            </a:r>
            <a:r>
              <a:rPr lang="zh-CN" altLang="en-US" dirty="0"/>
              <a:t>键值对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768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搜索【幻雨工作室】_1">
            <a:extLst>
              <a:ext uri="{FF2B5EF4-FFF2-40B4-BE49-F238E27FC236}">
                <a16:creationId xmlns:a16="http://schemas.microsoft.com/office/drawing/2014/main" id="{0770B423-AC3D-BEE7-F12C-0D50D2CDDF86}"/>
              </a:ext>
            </a:extLst>
          </p:cNvPr>
          <p:cNvSpPr txBox="1"/>
          <p:nvPr/>
        </p:nvSpPr>
        <p:spPr>
          <a:xfrm>
            <a:off x="660497" y="444409"/>
            <a:ext cx="4416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solidFill>
                  <a:srgbClr val="403F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索引与搜索逻辑</a:t>
            </a:r>
            <a:endParaRPr lang="en-US" altLang="zh-CN" sz="2800" dirty="0">
              <a:solidFill>
                <a:srgbClr val="403F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0BBE7A-6E01-5866-1EEB-869C8A5A2152}"/>
              </a:ext>
            </a:extLst>
          </p:cNvPr>
          <p:cNvSpPr txBox="1"/>
          <p:nvPr/>
        </p:nvSpPr>
        <p:spPr>
          <a:xfrm>
            <a:off x="1068019" y="1170432"/>
            <a:ext cx="1745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2. </a:t>
            </a:r>
            <a:r>
              <a:rPr lang="zh-CN" altLang="en-US" sz="2400" b="1" dirty="0"/>
              <a:t>搜索逻辑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503FF2-1576-9225-D014-AE56936354E1}"/>
              </a:ext>
            </a:extLst>
          </p:cNvPr>
          <p:cNvSpPr txBox="1"/>
          <p:nvPr/>
        </p:nvSpPr>
        <p:spPr>
          <a:xfrm>
            <a:off x="1639668" y="1650234"/>
            <a:ext cx="9311185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42C27D-A09B-DAA9-3BF8-AE20C3014AD3}"/>
              </a:ext>
            </a:extLst>
          </p:cNvPr>
          <p:cNvSpPr txBox="1"/>
          <p:nvPr/>
        </p:nvSpPr>
        <p:spPr>
          <a:xfrm>
            <a:off x="1543781" y="1770327"/>
            <a:ext cx="9502958" cy="2543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2.1 </a:t>
            </a:r>
            <a:r>
              <a:rPr lang="zh-CN" altLang="en-US" b="1" dirty="0"/>
              <a:t>单标签检索：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单标签检索即只按照一个属性标签来搜索，每次搜索时，找到搜索标签对应的倒排索引</a:t>
            </a:r>
            <a:r>
              <a:rPr lang="en-US" altLang="zh-CN" dirty="0"/>
              <a:t>(</a:t>
            </a:r>
            <a:r>
              <a:rPr lang="zh-CN" altLang="en-US" dirty="0"/>
              <a:t>前面已经说到每个属性都已经建立了索引</a:t>
            </a:r>
            <a:r>
              <a:rPr lang="en-US" altLang="zh-CN" dirty="0"/>
              <a:t>)</a:t>
            </a:r>
            <a:r>
              <a:rPr lang="zh-CN" altLang="en-US" dirty="0"/>
              <a:t>。根据搜索内容中的汉字来确定包含这些汉字的药材，从而获取所有药材编号。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zh-CN" altLang="en-US" dirty="0"/>
              <a:t>然后对每个汉字的倒排索引列表取交集，得到包含所有搜索文字的重要材列表。然后根据权重进行排序，这里权重设置为改文件包含所有这些字的次数之和。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AE556D-96F6-695D-7D6F-EC0A13AB9A9A}"/>
              </a:ext>
            </a:extLst>
          </p:cNvPr>
          <p:cNvSpPr txBox="1"/>
          <p:nvPr/>
        </p:nvSpPr>
        <p:spPr>
          <a:xfrm>
            <a:off x="1543781" y="4451690"/>
            <a:ext cx="9502958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2.2 </a:t>
            </a:r>
            <a:r>
              <a:rPr lang="zh-CN" altLang="en-US" b="1" dirty="0"/>
              <a:t>多标签检索：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</a:t>
            </a:r>
            <a:r>
              <a:rPr lang="zh-CN" altLang="en-US" dirty="0"/>
              <a:t>多标签索引即按照多个标签进行搜索，在单标签索引的搜索结果上。前端可以发送指令来控制对这些结果取交或并操作，最后权重值为各个标签搜索结果的权重值之和。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222398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NiwiaGRpZCI6ImJhNzVlYzMxNTQxN2VhODAxMmFjNTY5ZjViZDk0N2FmIiwidXNlckNvdW50Ijo2fQ=="/>
</p:tagLst>
</file>

<file path=ppt/theme/theme1.xml><?xml version="1.0" encoding="utf-8"?>
<a:theme xmlns:a="http://schemas.openxmlformats.org/drawingml/2006/main" name="Office 主题​​">
  <a:themeElements>
    <a:clrScheme name="自定义 1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E3F41"/>
      </a:accent1>
      <a:accent2>
        <a:srgbClr val="9DA2A4"/>
      </a:accent2>
      <a:accent3>
        <a:srgbClr val="3E3F41"/>
      </a:accent3>
      <a:accent4>
        <a:srgbClr val="9DA2A4"/>
      </a:accent4>
      <a:accent5>
        <a:srgbClr val="3E3F41"/>
      </a:accent5>
      <a:accent6>
        <a:srgbClr val="9DA2A4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E3F41"/>
      </a:accent1>
      <a:accent2>
        <a:srgbClr val="9DA2A4"/>
      </a:accent2>
      <a:accent3>
        <a:srgbClr val="3E3F41"/>
      </a:accent3>
      <a:accent4>
        <a:srgbClr val="9DA2A4"/>
      </a:accent4>
      <a:accent5>
        <a:srgbClr val="3E3F41"/>
      </a:accent5>
      <a:accent6>
        <a:srgbClr val="9DA2A4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695</Words>
  <Application>Microsoft Office PowerPoint</Application>
  <PresentationFormat>宽屏</PresentationFormat>
  <Paragraphs>139</Paragraphs>
  <Slides>27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等线</vt:lpstr>
      <vt:lpstr>等线 Light</vt:lpstr>
      <vt:lpstr>微软雅黑</vt:lpstr>
      <vt:lpstr>Arial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19940802</dc:creator>
  <cp:lastModifiedBy>KUN</cp:lastModifiedBy>
  <cp:revision>43</cp:revision>
  <dcterms:created xsi:type="dcterms:W3CDTF">2019-11-28T08:51:00Z</dcterms:created>
  <dcterms:modified xsi:type="dcterms:W3CDTF">2022-11-27T17:11:09Z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2052-11.1.0.11636</vt:lpwstr>
  </property>
  <property fmtid="{D5CDD505-2E9C-101B-9397-08002B2CF9AE}" pid="3" name="KSOTemplateUUID">
    <vt:lpwstr>v1.0_mb_B8JwXHZdNQudH5WOtZKgew==</vt:lpwstr>
  </property>
  <property fmtid="{D5CDD505-2E9C-101B-9397-08002B2CF9AE}" pid="4" name="ICV">
    <vt:lpwstr>1D2FA613AF0F45C3A6F4B2A2179252B9</vt:lpwstr>
  </property>
</Properties>
</file>